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7" r:id="rId6"/>
    <p:sldId id="263" r:id="rId7"/>
    <p:sldId id="260" r:id="rId8"/>
    <p:sldId id="261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119F-C6C9-4DDC-B915-8DF56BA0CF1C}" type="datetimeFigureOut">
              <a:rPr lang="pt-BR" smtClean="0"/>
              <a:pPr/>
              <a:t>01/01/2002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5D42-7C74-49EF-B126-836C23B5346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119F-C6C9-4DDC-B915-8DF56BA0CF1C}" type="datetimeFigureOut">
              <a:rPr lang="pt-BR" smtClean="0"/>
              <a:pPr/>
              <a:t>01/01/2002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5D42-7C74-49EF-B126-836C23B5346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119F-C6C9-4DDC-B915-8DF56BA0CF1C}" type="datetimeFigureOut">
              <a:rPr lang="pt-BR" smtClean="0"/>
              <a:pPr/>
              <a:t>01/01/2002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5D42-7C74-49EF-B126-836C23B5346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119F-C6C9-4DDC-B915-8DF56BA0CF1C}" type="datetimeFigureOut">
              <a:rPr lang="pt-BR" smtClean="0"/>
              <a:pPr/>
              <a:t>01/01/2002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5D42-7C74-49EF-B126-836C23B5346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119F-C6C9-4DDC-B915-8DF56BA0CF1C}" type="datetimeFigureOut">
              <a:rPr lang="pt-BR" smtClean="0"/>
              <a:pPr/>
              <a:t>01/01/2002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5D42-7C74-49EF-B126-836C23B5346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119F-C6C9-4DDC-B915-8DF56BA0CF1C}" type="datetimeFigureOut">
              <a:rPr lang="pt-BR" smtClean="0"/>
              <a:pPr/>
              <a:t>01/01/2002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5D42-7C74-49EF-B126-836C23B5346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119F-C6C9-4DDC-B915-8DF56BA0CF1C}" type="datetimeFigureOut">
              <a:rPr lang="pt-BR" smtClean="0"/>
              <a:pPr/>
              <a:t>01/01/2002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5D42-7C74-49EF-B126-836C23B5346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119F-C6C9-4DDC-B915-8DF56BA0CF1C}" type="datetimeFigureOut">
              <a:rPr lang="pt-BR" smtClean="0"/>
              <a:pPr/>
              <a:t>01/01/2002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5D42-7C74-49EF-B126-836C23B5346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119F-C6C9-4DDC-B915-8DF56BA0CF1C}" type="datetimeFigureOut">
              <a:rPr lang="pt-BR" smtClean="0"/>
              <a:pPr/>
              <a:t>01/01/2002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5D42-7C74-49EF-B126-836C23B5346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119F-C6C9-4DDC-B915-8DF56BA0CF1C}" type="datetimeFigureOut">
              <a:rPr lang="pt-BR" smtClean="0"/>
              <a:pPr/>
              <a:t>01/01/2002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5D42-7C74-49EF-B126-836C23B5346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119F-C6C9-4DDC-B915-8DF56BA0CF1C}" type="datetimeFigureOut">
              <a:rPr lang="pt-BR" smtClean="0"/>
              <a:pPr/>
              <a:t>01/01/2002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5D42-7C74-49EF-B126-836C23B5346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B119F-C6C9-4DDC-B915-8DF56BA0CF1C}" type="datetimeFigureOut">
              <a:rPr lang="pt-BR" smtClean="0"/>
              <a:pPr/>
              <a:t>01/01/2002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65D42-7C74-49EF-B126-836C23B5346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eiturabiblicacronologicaebad.blogspot.com/2016/01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214282" y="5214950"/>
            <a:ext cx="8429684" cy="12858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214282" y="2928934"/>
            <a:ext cx="8429684" cy="22860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214282" y="1714488"/>
            <a:ext cx="8429684" cy="121444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PROFETAS MENORES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214282" y="1071546"/>
            <a:ext cx="8429684" cy="542928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t-BR" b="1" dirty="0" smtClean="0">
                <a:solidFill>
                  <a:schemeClr val="bg1"/>
                </a:solidFill>
              </a:rPr>
              <a:t>	GRUPO			LIVRO			DATA  a.C.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b="1" dirty="0" smtClean="0"/>
              <a:t>	ISRAEL			JONAS			780 – 750 </a:t>
            </a:r>
          </a:p>
          <a:p>
            <a:pPr algn="just">
              <a:buNone/>
            </a:pPr>
            <a:r>
              <a:rPr lang="pt-BR" b="1" dirty="0" smtClean="0"/>
              <a:t>					AMÓS			765 – 750 </a:t>
            </a:r>
          </a:p>
          <a:p>
            <a:pPr algn="just">
              <a:buNone/>
            </a:pPr>
            <a:r>
              <a:rPr lang="pt-BR" b="1" dirty="0" smtClean="0"/>
              <a:t>					OSÉIAS		755 – 715</a:t>
            </a:r>
          </a:p>
          <a:p>
            <a:pPr algn="just">
              <a:buNone/>
            </a:pPr>
            <a:r>
              <a:rPr lang="pt-BR" b="1" dirty="0" smtClean="0"/>
              <a:t>	JUDÁ			OBADIAS		840 ou 586</a:t>
            </a:r>
          </a:p>
          <a:p>
            <a:pPr algn="just">
              <a:buNone/>
            </a:pPr>
            <a:r>
              <a:rPr lang="pt-BR" b="1" dirty="0" smtClean="0"/>
              <a:t>					JOEL			835 – 796</a:t>
            </a:r>
          </a:p>
          <a:p>
            <a:pPr algn="just">
              <a:buNone/>
            </a:pPr>
            <a:r>
              <a:rPr lang="pt-BR" b="1" dirty="0" smtClean="0"/>
              <a:t>					MIQUÉIAS		740 – 690</a:t>
            </a:r>
          </a:p>
          <a:p>
            <a:pPr algn="just">
              <a:buNone/>
            </a:pPr>
            <a:r>
              <a:rPr lang="pt-BR" b="1" dirty="0" smtClean="0"/>
              <a:t>					NAUM			663 – 612</a:t>
            </a:r>
          </a:p>
          <a:p>
            <a:pPr algn="just">
              <a:buNone/>
            </a:pPr>
            <a:r>
              <a:rPr lang="pt-BR" b="1" dirty="0" smtClean="0"/>
              <a:t>					HABACUQUE		606 – 604</a:t>
            </a:r>
          </a:p>
          <a:p>
            <a:pPr algn="just">
              <a:buNone/>
            </a:pPr>
            <a:r>
              <a:rPr lang="pt-BR" b="1" dirty="0" smtClean="0"/>
              <a:t>					SOFONIAS		625</a:t>
            </a:r>
          </a:p>
          <a:p>
            <a:pPr algn="just">
              <a:buNone/>
            </a:pPr>
            <a:r>
              <a:rPr lang="pt-BR" b="1" dirty="0" smtClean="0"/>
              <a:t>	PÓS EXÍLIO			AGEU			520</a:t>
            </a:r>
          </a:p>
          <a:p>
            <a:pPr algn="just">
              <a:buNone/>
            </a:pPr>
            <a:r>
              <a:rPr lang="pt-BR" b="1" dirty="0" smtClean="0"/>
              <a:t>					ZACARIAS		520 – 518</a:t>
            </a:r>
          </a:p>
          <a:p>
            <a:pPr algn="just">
              <a:buNone/>
            </a:pPr>
            <a:r>
              <a:rPr lang="pt-BR" b="1" dirty="0" smtClean="0"/>
              <a:t>					MALAQUIAS		450 - 400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DEUS É LONGANIMO, MAS...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071546"/>
            <a:ext cx="8643998" cy="56436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sz="5400" dirty="0" smtClean="0">
                <a:solidFill>
                  <a:schemeClr val="bg1"/>
                </a:solidFill>
              </a:rPr>
              <a:t> </a:t>
            </a:r>
            <a:r>
              <a:rPr lang="pt-BR" sz="5400" dirty="0" err="1" smtClean="0">
                <a:solidFill>
                  <a:schemeClr val="bg1"/>
                </a:solidFill>
              </a:rPr>
              <a:t>Dt</a:t>
            </a:r>
            <a:r>
              <a:rPr lang="pt-BR" sz="5400" dirty="0" smtClean="0">
                <a:solidFill>
                  <a:schemeClr val="bg1"/>
                </a:solidFill>
              </a:rPr>
              <a:t> .23.7-8</a:t>
            </a:r>
          </a:p>
          <a:p>
            <a:pPr>
              <a:buNone/>
            </a:pPr>
            <a:r>
              <a:rPr lang="pt-BR" sz="5400" dirty="0" err="1" smtClean="0">
                <a:solidFill>
                  <a:schemeClr val="bg1"/>
                </a:solidFill>
              </a:rPr>
              <a:t>Am</a:t>
            </a:r>
            <a:r>
              <a:rPr lang="pt-BR" sz="5400" dirty="0" smtClean="0">
                <a:solidFill>
                  <a:schemeClr val="bg1"/>
                </a:solidFill>
              </a:rPr>
              <a:t> 1.11-12</a:t>
            </a:r>
          </a:p>
          <a:p>
            <a:pPr>
              <a:buNone/>
            </a:pPr>
            <a:r>
              <a:rPr lang="pt-BR" sz="5400" dirty="0" smtClean="0">
                <a:solidFill>
                  <a:schemeClr val="bg1"/>
                </a:solidFill>
              </a:rPr>
              <a:t>Queda de Jerusalém (</a:t>
            </a:r>
            <a:r>
              <a:rPr lang="pt-BR" sz="5400" dirty="0" err="1" smtClean="0">
                <a:solidFill>
                  <a:schemeClr val="bg1"/>
                </a:solidFill>
              </a:rPr>
              <a:t>Edom</a:t>
            </a:r>
            <a:r>
              <a:rPr lang="pt-BR" sz="5400" dirty="0" smtClean="0">
                <a:solidFill>
                  <a:schemeClr val="bg1"/>
                </a:solidFill>
              </a:rPr>
              <a:t> está do lado dos babilônicos)</a:t>
            </a:r>
          </a:p>
          <a:p>
            <a:pPr>
              <a:buNone/>
            </a:pPr>
            <a:r>
              <a:rPr lang="pt-BR" sz="5400" dirty="0" err="1" smtClean="0">
                <a:solidFill>
                  <a:schemeClr val="bg1"/>
                </a:solidFill>
              </a:rPr>
              <a:t>Edomitas</a:t>
            </a:r>
            <a:r>
              <a:rPr lang="pt-BR" sz="5400" dirty="0" smtClean="0">
                <a:solidFill>
                  <a:schemeClr val="bg1"/>
                </a:solidFill>
              </a:rPr>
              <a:t> &lt;&gt;&lt;&gt; </a:t>
            </a:r>
            <a:r>
              <a:rPr lang="pt-BR" sz="5400" dirty="0" err="1" smtClean="0">
                <a:solidFill>
                  <a:schemeClr val="bg1"/>
                </a:solidFill>
              </a:rPr>
              <a:t>Idumeus</a:t>
            </a:r>
            <a:endParaRPr lang="pt-BR" sz="5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sz="5400" dirty="0" smtClean="0">
                <a:solidFill>
                  <a:schemeClr val="bg1"/>
                </a:solidFill>
              </a:rPr>
              <a:t>Herodes o Grande &gt; Rei dos Judeus (37 </a:t>
            </a:r>
            <a:r>
              <a:rPr lang="pt-BR" sz="5400" dirty="0" err="1" smtClean="0">
                <a:solidFill>
                  <a:schemeClr val="bg1"/>
                </a:solidFill>
              </a:rPr>
              <a:t>aC</a:t>
            </a:r>
            <a:r>
              <a:rPr lang="pt-BR" sz="5400" dirty="0" smtClean="0">
                <a:solidFill>
                  <a:schemeClr val="bg1"/>
                </a:solidFill>
              </a:rPr>
              <a:t>) (mandou matar as crianças)</a:t>
            </a:r>
          </a:p>
          <a:p>
            <a:pPr>
              <a:buNone/>
            </a:pPr>
            <a:endParaRPr lang="pt-BR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142984"/>
            <a:ext cx="8786874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Herodes </a:t>
            </a:r>
            <a:r>
              <a:rPr lang="pt-BR" dirty="0" err="1" smtClean="0">
                <a:solidFill>
                  <a:schemeClr val="bg1"/>
                </a:solidFill>
              </a:rPr>
              <a:t>Antipas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>
                <a:solidFill>
                  <a:schemeClr val="bg1"/>
                </a:solidFill>
              </a:rPr>
              <a:t>	</a:t>
            </a:r>
            <a:r>
              <a:rPr lang="pt-BR" dirty="0" smtClean="0">
                <a:solidFill>
                  <a:schemeClr val="bg1"/>
                </a:solidFill>
              </a:rPr>
              <a:t>&gt; matou João Batista</a:t>
            </a:r>
          </a:p>
          <a:p>
            <a:pPr>
              <a:buNone/>
            </a:pPr>
            <a:r>
              <a:rPr lang="pt-BR" dirty="0">
                <a:solidFill>
                  <a:schemeClr val="bg1"/>
                </a:solidFill>
              </a:rPr>
              <a:t>	</a:t>
            </a:r>
            <a:r>
              <a:rPr lang="pt-BR" dirty="0" smtClean="0">
                <a:solidFill>
                  <a:schemeClr val="bg1"/>
                </a:solidFill>
              </a:rPr>
              <a:t>				&gt; mandou Jesus para Pilatos</a:t>
            </a: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Herodes </a:t>
            </a:r>
            <a:r>
              <a:rPr lang="pt-BR" dirty="0" err="1" smtClean="0">
                <a:solidFill>
                  <a:schemeClr val="bg1"/>
                </a:solidFill>
              </a:rPr>
              <a:t>Agripas</a:t>
            </a:r>
            <a:r>
              <a:rPr lang="pt-BR" dirty="0" smtClean="0">
                <a:solidFill>
                  <a:schemeClr val="bg1"/>
                </a:solidFill>
              </a:rPr>
              <a:t> I  	&gt; matou a Tiago</a:t>
            </a:r>
          </a:p>
          <a:p>
            <a:pPr>
              <a:buNone/>
            </a:pPr>
            <a:r>
              <a:rPr lang="pt-BR" dirty="0">
                <a:solidFill>
                  <a:schemeClr val="bg1"/>
                </a:solidFill>
              </a:rPr>
              <a:t>	</a:t>
            </a:r>
            <a:r>
              <a:rPr lang="pt-BR" dirty="0" smtClean="0">
                <a:solidFill>
                  <a:schemeClr val="bg1"/>
                </a:solidFill>
              </a:rPr>
              <a:t>				&gt; prender a Pedro</a:t>
            </a:r>
          </a:p>
          <a:p>
            <a:pPr>
              <a:buNone/>
            </a:pPr>
            <a:r>
              <a:rPr lang="pt-BR" dirty="0">
                <a:solidFill>
                  <a:schemeClr val="bg1"/>
                </a:solidFill>
              </a:rPr>
              <a:t>	</a:t>
            </a:r>
            <a:r>
              <a:rPr lang="pt-BR" dirty="0" smtClean="0">
                <a:solidFill>
                  <a:schemeClr val="bg1"/>
                </a:solidFill>
              </a:rPr>
              <a:t>				&gt; morreu comido por vermes</a:t>
            </a:r>
            <a:endParaRPr lang="pt-BR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Herodes </a:t>
            </a:r>
            <a:r>
              <a:rPr lang="pt-BR" dirty="0" err="1" smtClean="0">
                <a:solidFill>
                  <a:schemeClr val="bg1"/>
                </a:solidFill>
              </a:rPr>
              <a:t>Agripas</a:t>
            </a:r>
            <a:r>
              <a:rPr lang="pt-BR" dirty="0" smtClean="0">
                <a:solidFill>
                  <a:schemeClr val="bg1"/>
                </a:solidFill>
              </a:rPr>
              <a:t> II 	&gt; (Paulo era o evangelista)</a:t>
            </a:r>
          </a:p>
          <a:p>
            <a:pPr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No ano 70 dC &gt; Jerusalém é destruída e o povo </a:t>
            </a:r>
            <a:r>
              <a:rPr lang="pt-BR" dirty="0" err="1" smtClean="0">
                <a:solidFill>
                  <a:schemeClr val="bg1"/>
                </a:solidFill>
              </a:rPr>
              <a:t>edomita</a:t>
            </a:r>
            <a:r>
              <a:rPr lang="pt-BR" dirty="0" smtClean="0">
                <a:solidFill>
                  <a:schemeClr val="bg1"/>
                </a:solidFill>
              </a:rPr>
              <a:t> é eliminado.  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68346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DEUS É LONGANIMO, MAS...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r>
              <a:rPr lang="pt-BR" sz="7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LIÇÕES</a:t>
            </a:r>
            <a:br>
              <a:rPr lang="pt-BR" sz="7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sz="7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</a:t>
            </a:r>
            <a:br>
              <a:rPr lang="pt-BR" sz="7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sz="7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OBADIAS</a:t>
            </a:r>
            <a:endParaRPr lang="pt-BR" sz="7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39784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OBADIAS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214282" y="1142984"/>
            <a:ext cx="868680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4200" dirty="0" smtClean="0">
                <a:solidFill>
                  <a:schemeClr val="bg1"/>
                </a:solidFill>
              </a:rPr>
              <a:t>O menor livro do Antigo Testamento.</a:t>
            </a:r>
          </a:p>
          <a:p>
            <a:pPr>
              <a:buNone/>
            </a:pPr>
            <a:r>
              <a:rPr lang="pt-BR" sz="4200" dirty="0" err="1" smtClean="0">
                <a:solidFill>
                  <a:schemeClr val="bg1"/>
                </a:solidFill>
              </a:rPr>
              <a:t>Obadias</a:t>
            </a:r>
            <a:r>
              <a:rPr lang="pt-BR" sz="4200" dirty="0" smtClean="0">
                <a:solidFill>
                  <a:schemeClr val="bg1"/>
                </a:solidFill>
              </a:rPr>
              <a:t> e </a:t>
            </a:r>
            <a:r>
              <a:rPr lang="pt-BR" sz="4200" dirty="0" err="1" smtClean="0">
                <a:solidFill>
                  <a:schemeClr val="bg1"/>
                </a:solidFill>
              </a:rPr>
              <a:t>Naum</a:t>
            </a:r>
            <a:r>
              <a:rPr lang="pt-BR" sz="4200" dirty="0" smtClean="0">
                <a:solidFill>
                  <a:schemeClr val="bg1"/>
                </a:solidFill>
              </a:rPr>
              <a:t> &gt; nunca foram mencionados no Novo Testamento.</a:t>
            </a:r>
          </a:p>
          <a:p>
            <a:pPr>
              <a:buNone/>
            </a:pPr>
            <a:r>
              <a:rPr lang="pt-BR" sz="4200" dirty="0" smtClean="0">
                <a:solidFill>
                  <a:schemeClr val="bg1"/>
                </a:solidFill>
              </a:rPr>
              <a:t>Profecias às nações gentílicas.</a:t>
            </a:r>
          </a:p>
          <a:p>
            <a:pPr>
              <a:buNone/>
            </a:pPr>
            <a:r>
              <a:rPr lang="pt-BR" sz="4200" dirty="0" err="1" smtClean="0">
                <a:solidFill>
                  <a:schemeClr val="bg1"/>
                </a:solidFill>
              </a:rPr>
              <a:t>Obadias</a:t>
            </a:r>
            <a:r>
              <a:rPr lang="pt-BR" sz="4200" dirty="0">
                <a:solidFill>
                  <a:schemeClr val="bg1"/>
                </a:solidFill>
              </a:rPr>
              <a:t>	</a:t>
            </a:r>
            <a:r>
              <a:rPr lang="pt-BR" sz="4200" dirty="0" smtClean="0">
                <a:solidFill>
                  <a:schemeClr val="bg1"/>
                </a:solidFill>
              </a:rPr>
              <a:t>	&gt;	</a:t>
            </a:r>
            <a:r>
              <a:rPr lang="pt-BR" sz="4200" dirty="0" err="1" smtClean="0">
                <a:solidFill>
                  <a:schemeClr val="bg1"/>
                </a:solidFill>
              </a:rPr>
              <a:t>Edom</a:t>
            </a:r>
            <a:endParaRPr lang="pt-BR" sz="42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sz="4200" dirty="0" err="1" smtClean="0">
                <a:solidFill>
                  <a:schemeClr val="bg1"/>
                </a:solidFill>
              </a:rPr>
              <a:t>Naum</a:t>
            </a:r>
            <a:r>
              <a:rPr lang="pt-BR" sz="4200" dirty="0" smtClean="0">
                <a:solidFill>
                  <a:schemeClr val="bg1"/>
                </a:solidFill>
              </a:rPr>
              <a:t>		&gt; 	Assíria</a:t>
            </a:r>
          </a:p>
          <a:p>
            <a:pPr>
              <a:buNone/>
            </a:pPr>
            <a:r>
              <a:rPr lang="pt-BR" sz="4200" dirty="0" err="1" smtClean="0">
                <a:solidFill>
                  <a:schemeClr val="bg1"/>
                </a:solidFill>
              </a:rPr>
              <a:t>Habacuque</a:t>
            </a:r>
            <a:r>
              <a:rPr lang="pt-BR" sz="4200" dirty="0" smtClean="0">
                <a:solidFill>
                  <a:schemeClr val="bg1"/>
                </a:solidFill>
              </a:rPr>
              <a:t>	&gt;	Babilônia</a:t>
            </a:r>
          </a:p>
          <a:p>
            <a:pPr>
              <a:buNone/>
            </a:pPr>
            <a:endParaRPr lang="pt-BR" sz="4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68346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</a:rPr>
              <a:t>AUTOR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76" y="1142984"/>
            <a:ext cx="8786842" cy="550072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4800" dirty="0" smtClean="0">
                <a:solidFill>
                  <a:schemeClr val="bg1"/>
                </a:solidFill>
              </a:rPr>
              <a:t>Seu </a:t>
            </a:r>
            <a:r>
              <a:rPr lang="pt-BR" sz="4800" dirty="0">
                <a:solidFill>
                  <a:schemeClr val="bg1"/>
                </a:solidFill>
              </a:rPr>
              <a:t>nome significa "o servo [ou adorador] do SENHOR".</a:t>
            </a:r>
          </a:p>
          <a:p>
            <a:pPr algn="just">
              <a:buNone/>
            </a:pPr>
            <a:r>
              <a:rPr lang="pt-BR" sz="4800" dirty="0" smtClean="0">
                <a:solidFill>
                  <a:schemeClr val="bg1"/>
                </a:solidFill>
              </a:rPr>
              <a:t>Nome </a:t>
            </a:r>
            <a:r>
              <a:rPr lang="pt-BR" sz="4800" dirty="0">
                <a:solidFill>
                  <a:schemeClr val="bg1"/>
                </a:solidFill>
              </a:rPr>
              <a:t>comum em Israel (1Rs 18.3-16; 1Cr 3.21; 7.3; 8.38; 9.16; 12.9; 27.19; 2Cr 17.7; 34.12; Ed 8.9; </a:t>
            </a:r>
            <a:r>
              <a:rPr lang="pt-BR" sz="4800" dirty="0" err="1">
                <a:solidFill>
                  <a:schemeClr val="bg1"/>
                </a:solidFill>
              </a:rPr>
              <a:t>Ne</a:t>
            </a:r>
            <a:r>
              <a:rPr lang="pt-BR" sz="4800" dirty="0">
                <a:solidFill>
                  <a:schemeClr val="bg1"/>
                </a:solidFill>
              </a:rPr>
              <a:t> 10.5; 12.25</a:t>
            </a:r>
            <a:r>
              <a:rPr lang="pt-BR" sz="4800" dirty="0" smtClean="0">
                <a:solidFill>
                  <a:schemeClr val="bg1"/>
                </a:solidFill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4.bp.blogspot.com/-yTMeVt73duM/VqfPom2C3qI/AAAAAAAAKy0/cxIOmfqkTXA/s1600/11%2B-Arvore%2BGenealogica%2BAbraao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6929486" cy="6666960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7072330" y="500042"/>
            <a:ext cx="1928826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Extraído da internet</a:t>
            </a:r>
          </a:p>
          <a:p>
            <a:r>
              <a:rPr lang="pt-BR" dirty="0" smtClean="0">
                <a:hlinkClick r:id="rId3"/>
              </a:rPr>
              <a:t>http://leiturabiblicacronologicaebad.blogspot.com/2016/01/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14282" y="142852"/>
            <a:ext cx="8686800" cy="642942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3500" dirty="0">
                <a:solidFill>
                  <a:schemeClr val="bg1"/>
                </a:solidFill>
              </a:rPr>
              <a:t>A história dos </a:t>
            </a:r>
            <a:r>
              <a:rPr lang="pt-BR" sz="3500" dirty="0" err="1">
                <a:solidFill>
                  <a:schemeClr val="bg1"/>
                </a:solidFill>
              </a:rPr>
              <a:t>edomitas</a:t>
            </a:r>
            <a:r>
              <a:rPr lang="pt-BR" sz="3500" dirty="0">
                <a:solidFill>
                  <a:schemeClr val="bg1"/>
                </a:solidFill>
              </a:rPr>
              <a:t> começa em </a:t>
            </a:r>
            <a:r>
              <a:rPr lang="pt-BR" sz="3500" dirty="0" smtClean="0">
                <a:solidFill>
                  <a:schemeClr val="bg1"/>
                </a:solidFill>
              </a:rPr>
              <a:t>Gênesis.</a:t>
            </a:r>
            <a:endParaRPr lang="pt-BR" sz="3500" dirty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pt-BR" sz="3500" dirty="0" smtClean="0">
                <a:solidFill>
                  <a:schemeClr val="bg1"/>
                </a:solidFill>
              </a:rPr>
              <a:t>Gravidez </a:t>
            </a:r>
            <a:r>
              <a:rPr lang="pt-BR" sz="3500" dirty="0">
                <a:solidFill>
                  <a:schemeClr val="bg1"/>
                </a:solidFill>
              </a:rPr>
              <a:t>de Rebeca, mulher de </a:t>
            </a:r>
            <a:r>
              <a:rPr lang="pt-BR" sz="3500" dirty="0" err="1">
                <a:solidFill>
                  <a:schemeClr val="bg1"/>
                </a:solidFill>
              </a:rPr>
              <a:t>Isaque</a:t>
            </a:r>
            <a:r>
              <a:rPr lang="pt-BR" sz="3500" dirty="0">
                <a:solidFill>
                  <a:schemeClr val="bg1"/>
                </a:solidFill>
              </a:rPr>
              <a:t> e nora de Abraão. Deus </a:t>
            </a:r>
            <a:r>
              <a:rPr lang="pt-BR" sz="3500" dirty="0" smtClean="0">
                <a:solidFill>
                  <a:schemeClr val="bg1"/>
                </a:solidFill>
              </a:rPr>
              <a:t>disse: </a:t>
            </a:r>
            <a:r>
              <a:rPr lang="pt-BR" sz="3500" dirty="0">
                <a:solidFill>
                  <a:schemeClr val="bg1"/>
                </a:solidFill>
              </a:rPr>
              <a:t>“Duas nações há no teu ventre, dois povos, nascidos de ti, se dividirão: um povo será mais forte que o outro, e o mais velho servirá o mais moço” (</a:t>
            </a:r>
            <a:r>
              <a:rPr lang="pt-BR" sz="3500" dirty="0" err="1" smtClean="0">
                <a:solidFill>
                  <a:schemeClr val="bg1"/>
                </a:solidFill>
              </a:rPr>
              <a:t>Gn</a:t>
            </a:r>
            <a:r>
              <a:rPr lang="pt-BR" sz="3500" dirty="0" smtClean="0">
                <a:solidFill>
                  <a:schemeClr val="bg1"/>
                </a:solidFill>
              </a:rPr>
              <a:t> 25.23</a:t>
            </a:r>
            <a:r>
              <a:rPr lang="pt-BR" sz="3500" dirty="0">
                <a:solidFill>
                  <a:schemeClr val="bg1"/>
                </a:solidFill>
              </a:rPr>
              <a:t>). </a:t>
            </a:r>
            <a:endParaRPr lang="pt-BR" sz="35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pt-BR" sz="3500" dirty="0">
                <a:solidFill>
                  <a:schemeClr val="bg1"/>
                </a:solidFill>
              </a:rPr>
              <a:t>Jacó e Esaú eram inimigos, </a:t>
            </a:r>
            <a:r>
              <a:rPr lang="pt-BR" sz="3500" dirty="0" smtClean="0">
                <a:solidFill>
                  <a:schemeClr val="bg1"/>
                </a:solidFill>
              </a:rPr>
              <a:t>depois de muitos anos, </a:t>
            </a:r>
            <a:r>
              <a:rPr lang="pt-BR" sz="3500" dirty="0">
                <a:solidFill>
                  <a:schemeClr val="bg1"/>
                </a:solidFill>
              </a:rPr>
              <a:t>se reconciliaram</a:t>
            </a:r>
            <a:r>
              <a:rPr lang="pt-BR" sz="3500" dirty="0" smtClean="0">
                <a:solidFill>
                  <a:schemeClr val="bg1"/>
                </a:solidFill>
              </a:rPr>
              <a:t>.</a:t>
            </a:r>
          </a:p>
          <a:p>
            <a:pPr algn="just">
              <a:buNone/>
            </a:pPr>
            <a:r>
              <a:rPr lang="pt-BR" sz="3500" dirty="0">
                <a:solidFill>
                  <a:schemeClr val="bg1"/>
                </a:solidFill>
              </a:rPr>
              <a:t>Seus descendentes, porém, viviam em conflito.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28694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OBADIAS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42918" y="1142984"/>
            <a:ext cx="8686800" cy="564357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400" dirty="0" smtClean="0">
                <a:solidFill>
                  <a:schemeClr val="bg1"/>
                </a:solidFill>
              </a:rPr>
              <a:t>Mensagem muito </a:t>
            </a:r>
            <a:r>
              <a:rPr lang="pt-BR" sz="3400" dirty="0">
                <a:solidFill>
                  <a:schemeClr val="bg1"/>
                </a:solidFill>
              </a:rPr>
              <a:t>parecida com a profecia de Jeremias </a:t>
            </a:r>
            <a:r>
              <a:rPr lang="pt-BR" sz="3400" dirty="0" smtClean="0">
                <a:solidFill>
                  <a:schemeClr val="bg1"/>
                </a:solidFill>
              </a:rPr>
              <a:t>49:7-27.</a:t>
            </a:r>
          </a:p>
          <a:p>
            <a:pPr algn="just">
              <a:buNone/>
            </a:pPr>
            <a:r>
              <a:rPr lang="pt-BR" sz="3400" dirty="0" smtClean="0">
                <a:solidFill>
                  <a:schemeClr val="bg1"/>
                </a:solidFill>
              </a:rPr>
              <a:t>Divide-se em três partes principais:</a:t>
            </a:r>
          </a:p>
          <a:p>
            <a:pPr algn="just">
              <a:buNone/>
            </a:pPr>
            <a:r>
              <a:rPr lang="pt-BR" sz="900" dirty="0" smtClean="0">
                <a:solidFill>
                  <a:schemeClr val="bg1"/>
                </a:solidFill>
              </a:rPr>
              <a:t> </a:t>
            </a:r>
          </a:p>
          <a:p>
            <a:pPr algn="just">
              <a:buNone/>
            </a:pPr>
            <a:r>
              <a:rPr lang="pt-BR" sz="3400" dirty="0" smtClean="0">
                <a:solidFill>
                  <a:schemeClr val="bg1"/>
                </a:solidFill>
              </a:rPr>
              <a:t>01 a </a:t>
            </a:r>
            <a:r>
              <a:rPr lang="pt-BR" sz="3400" dirty="0">
                <a:solidFill>
                  <a:schemeClr val="bg1"/>
                </a:solidFill>
              </a:rPr>
              <a:t>0</a:t>
            </a:r>
            <a:r>
              <a:rPr lang="pt-BR" sz="3400" dirty="0" smtClean="0">
                <a:solidFill>
                  <a:schemeClr val="bg1"/>
                </a:solidFill>
              </a:rPr>
              <a:t>9 	&gt; castigo que Deus traria sobre </a:t>
            </a:r>
            <a:r>
              <a:rPr lang="pt-BR" sz="3400" dirty="0" err="1" smtClean="0">
                <a:solidFill>
                  <a:schemeClr val="bg1"/>
                </a:solidFill>
              </a:rPr>
              <a:t>Edom</a:t>
            </a:r>
            <a:r>
              <a:rPr lang="pt-BR" sz="3400" dirty="0" smtClean="0">
                <a:solidFill>
                  <a:schemeClr val="bg1"/>
                </a:solidFill>
              </a:rPr>
              <a:t>.</a:t>
            </a:r>
          </a:p>
          <a:p>
            <a:pPr algn="just">
              <a:buNone/>
            </a:pPr>
            <a:r>
              <a:rPr lang="pt-BR" sz="900" dirty="0" smtClean="0">
                <a:solidFill>
                  <a:schemeClr val="bg1"/>
                </a:solidFill>
              </a:rPr>
              <a:t> </a:t>
            </a:r>
          </a:p>
          <a:p>
            <a:pPr algn="just">
              <a:buNone/>
            </a:pPr>
            <a:r>
              <a:rPr lang="pt-BR" sz="3400" dirty="0" smtClean="0">
                <a:solidFill>
                  <a:schemeClr val="bg1"/>
                </a:solidFill>
              </a:rPr>
              <a:t>10 a 16 	&gt; os motivos desta sentença divina.</a:t>
            </a:r>
          </a:p>
          <a:p>
            <a:pPr algn="just">
              <a:buNone/>
            </a:pPr>
            <a:r>
              <a:rPr lang="pt-BR" sz="900" dirty="0" smtClean="0">
                <a:solidFill>
                  <a:schemeClr val="bg1"/>
                </a:solidFill>
              </a:rPr>
              <a:t> </a:t>
            </a:r>
          </a:p>
          <a:p>
            <a:pPr algn="just">
              <a:buNone/>
            </a:pPr>
            <a:r>
              <a:rPr lang="pt-BR" sz="3400" dirty="0" smtClean="0">
                <a:solidFill>
                  <a:schemeClr val="bg1"/>
                </a:solidFill>
              </a:rPr>
              <a:t>17 a 21 	&gt; profecias da vitória do povo de Deus, e incluem linguagem messiânica.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76"/>
            <a:ext cx="8229600" cy="85723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SUBDIVISÃO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142984"/>
            <a:ext cx="86868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4000" dirty="0" smtClean="0">
                <a:solidFill>
                  <a:schemeClr val="bg1"/>
                </a:solidFill>
              </a:rPr>
              <a:t> </a:t>
            </a:r>
            <a:r>
              <a:rPr lang="pt-BR" sz="4400" dirty="0">
                <a:solidFill>
                  <a:schemeClr val="bg1"/>
                </a:solidFill>
              </a:rPr>
              <a:t>1.1 – </a:t>
            </a:r>
            <a:r>
              <a:rPr lang="pt-BR" sz="4400" dirty="0" smtClean="0">
                <a:solidFill>
                  <a:schemeClr val="bg1"/>
                </a:solidFill>
              </a:rPr>
              <a:t>4:		Profecia </a:t>
            </a:r>
            <a:r>
              <a:rPr lang="pt-BR" sz="4400" dirty="0">
                <a:solidFill>
                  <a:schemeClr val="bg1"/>
                </a:solidFill>
              </a:rPr>
              <a:t>contra </a:t>
            </a:r>
            <a:r>
              <a:rPr lang="pt-BR" sz="4400" dirty="0" err="1">
                <a:solidFill>
                  <a:schemeClr val="bg1"/>
                </a:solidFill>
              </a:rPr>
              <a:t>Edom</a:t>
            </a:r>
            <a:endParaRPr lang="pt-BR" sz="4400" dirty="0">
              <a:solidFill>
                <a:schemeClr val="bg1"/>
              </a:solidFill>
            </a:endParaRPr>
          </a:p>
          <a:p>
            <a:endParaRPr lang="pt-BR" sz="9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sz="4400" dirty="0" smtClean="0">
                <a:solidFill>
                  <a:schemeClr val="bg1"/>
                </a:solidFill>
              </a:rPr>
              <a:t>1.5 </a:t>
            </a:r>
            <a:r>
              <a:rPr lang="pt-BR" sz="4400" dirty="0">
                <a:solidFill>
                  <a:schemeClr val="bg1"/>
                </a:solidFill>
              </a:rPr>
              <a:t>– 10: </a:t>
            </a:r>
            <a:r>
              <a:rPr lang="pt-BR" sz="4400" dirty="0" smtClean="0">
                <a:solidFill>
                  <a:schemeClr val="bg1"/>
                </a:solidFill>
              </a:rPr>
              <a:t>	Alegria </a:t>
            </a:r>
            <a:r>
              <a:rPr lang="pt-BR" sz="4400" dirty="0">
                <a:solidFill>
                  <a:schemeClr val="bg1"/>
                </a:solidFill>
              </a:rPr>
              <a:t>em </a:t>
            </a:r>
            <a:r>
              <a:rPr lang="pt-BR" sz="4400" dirty="0" err="1">
                <a:solidFill>
                  <a:schemeClr val="bg1"/>
                </a:solidFill>
              </a:rPr>
              <a:t>Edom</a:t>
            </a:r>
            <a:r>
              <a:rPr lang="pt-BR" sz="4400" dirty="0">
                <a:solidFill>
                  <a:schemeClr val="bg1"/>
                </a:solidFill>
              </a:rPr>
              <a:t> e dor </a:t>
            </a:r>
            <a:r>
              <a:rPr lang="pt-BR" sz="4400" dirty="0" smtClean="0">
                <a:solidFill>
                  <a:schemeClr val="bg1"/>
                </a:solidFill>
              </a:rPr>
              <a:t>				em 	Jerusalém</a:t>
            </a:r>
            <a:endParaRPr lang="pt-BR" sz="4400" dirty="0">
              <a:solidFill>
                <a:schemeClr val="bg1"/>
              </a:solidFill>
            </a:endParaRPr>
          </a:p>
          <a:p>
            <a:endParaRPr lang="pt-BR" sz="8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sz="4400" dirty="0" smtClean="0">
                <a:solidFill>
                  <a:schemeClr val="bg1"/>
                </a:solidFill>
              </a:rPr>
              <a:t>1.11 </a:t>
            </a:r>
            <a:r>
              <a:rPr lang="pt-BR" sz="4400" dirty="0">
                <a:solidFill>
                  <a:schemeClr val="bg1"/>
                </a:solidFill>
              </a:rPr>
              <a:t>– 16: </a:t>
            </a:r>
            <a:r>
              <a:rPr lang="pt-BR" sz="4400" dirty="0" smtClean="0">
                <a:solidFill>
                  <a:schemeClr val="bg1"/>
                </a:solidFill>
              </a:rPr>
              <a:t>	Consequências!</a:t>
            </a:r>
          </a:p>
          <a:p>
            <a:pPr>
              <a:buNone/>
            </a:pPr>
            <a:endParaRPr lang="pt-BR" sz="8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sz="4400" dirty="0">
                <a:solidFill>
                  <a:schemeClr val="bg1"/>
                </a:solidFill>
              </a:rPr>
              <a:t> </a:t>
            </a:r>
            <a:r>
              <a:rPr lang="pt-BR" sz="4400" dirty="0" smtClean="0">
                <a:solidFill>
                  <a:schemeClr val="bg1"/>
                </a:solidFill>
              </a:rPr>
              <a:t>1.17  </a:t>
            </a:r>
            <a:r>
              <a:rPr lang="pt-BR" sz="4400" dirty="0">
                <a:solidFill>
                  <a:schemeClr val="bg1"/>
                </a:solidFill>
              </a:rPr>
              <a:t>– 21: </a:t>
            </a:r>
            <a:r>
              <a:rPr lang="pt-BR" sz="4400" dirty="0" smtClean="0">
                <a:solidFill>
                  <a:schemeClr val="bg1"/>
                </a:solidFill>
              </a:rPr>
              <a:t>	O </a:t>
            </a:r>
            <a:r>
              <a:rPr lang="pt-BR" sz="4400" dirty="0">
                <a:solidFill>
                  <a:schemeClr val="bg1"/>
                </a:solidFill>
              </a:rPr>
              <a:t>Reino será do </a:t>
            </a:r>
            <a:r>
              <a:rPr lang="pt-BR" sz="4400" dirty="0" smtClean="0">
                <a:solidFill>
                  <a:schemeClr val="bg1"/>
                </a:solidFill>
              </a:rPr>
              <a:t>Senhor</a:t>
            </a:r>
            <a:endParaRPr lang="pt-BR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VERDADES FUNDAMENTAIS 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2918" y="1071546"/>
            <a:ext cx="8686800" cy="5643578"/>
          </a:xfrm>
        </p:spPr>
        <p:txBody>
          <a:bodyPr>
            <a:noAutofit/>
          </a:bodyPr>
          <a:lstStyle/>
          <a:p>
            <a:pPr algn="just"/>
            <a:r>
              <a:rPr lang="pt-BR" sz="4800" dirty="0">
                <a:solidFill>
                  <a:schemeClr val="bg1"/>
                </a:solidFill>
              </a:rPr>
              <a:t>Deus cuida </a:t>
            </a:r>
            <a:r>
              <a:rPr lang="pt-BR" sz="4800" dirty="0" smtClean="0">
                <a:solidFill>
                  <a:schemeClr val="bg1"/>
                </a:solidFill>
              </a:rPr>
              <a:t>e dará vitória </a:t>
            </a:r>
            <a:r>
              <a:rPr lang="pt-BR" sz="4800" dirty="0">
                <a:solidFill>
                  <a:schemeClr val="bg1"/>
                </a:solidFill>
              </a:rPr>
              <a:t>a</a:t>
            </a:r>
            <a:r>
              <a:rPr lang="pt-BR" sz="4800" dirty="0" smtClean="0">
                <a:solidFill>
                  <a:schemeClr val="bg1"/>
                </a:solidFill>
              </a:rPr>
              <a:t>o </a:t>
            </a:r>
            <a:r>
              <a:rPr lang="pt-BR" sz="4800" dirty="0">
                <a:solidFill>
                  <a:schemeClr val="bg1"/>
                </a:solidFill>
              </a:rPr>
              <a:t>seu </a:t>
            </a:r>
            <a:r>
              <a:rPr lang="pt-BR" sz="4800" dirty="0" smtClean="0">
                <a:solidFill>
                  <a:schemeClr val="bg1"/>
                </a:solidFill>
              </a:rPr>
              <a:t>povo.</a:t>
            </a:r>
            <a:endParaRPr lang="pt-BR" sz="4800" dirty="0">
              <a:solidFill>
                <a:schemeClr val="bg1"/>
              </a:solidFill>
            </a:endParaRPr>
          </a:p>
          <a:p>
            <a:pPr algn="just"/>
            <a:r>
              <a:rPr lang="pt-BR" sz="4800" dirty="0" smtClean="0">
                <a:solidFill>
                  <a:schemeClr val="bg1"/>
                </a:solidFill>
              </a:rPr>
              <a:t>Deus </a:t>
            </a:r>
            <a:r>
              <a:rPr lang="pt-BR" sz="4800" dirty="0">
                <a:solidFill>
                  <a:schemeClr val="bg1"/>
                </a:solidFill>
              </a:rPr>
              <a:t>adverte, mas no final julgará aqueles que perseguem o seu povo.</a:t>
            </a:r>
          </a:p>
          <a:p>
            <a:pPr algn="just"/>
            <a:r>
              <a:rPr lang="pt-BR" sz="4800" dirty="0" smtClean="0">
                <a:solidFill>
                  <a:schemeClr val="bg1"/>
                </a:solidFill>
              </a:rPr>
              <a:t>O fiel povo de Deus herdará o seu reino.</a:t>
            </a:r>
            <a:endParaRPr lang="pt-BR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278</Words>
  <Application>Microsoft Office PowerPoint</Application>
  <PresentationFormat>Apresentação na tela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PROFETAS MENORES</vt:lpstr>
      <vt:lpstr>LIÇÕES EM OBADIAS</vt:lpstr>
      <vt:lpstr>OBADIAS</vt:lpstr>
      <vt:lpstr>AUTOR</vt:lpstr>
      <vt:lpstr>Slide 5</vt:lpstr>
      <vt:lpstr>Slide 6</vt:lpstr>
      <vt:lpstr>OBADIAS</vt:lpstr>
      <vt:lpstr>SUBDIVISÃO</vt:lpstr>
      <vt:lpstr>VERDADES FUNDAMENTAIS </vt:lpstr>
      <vt:lpstr>DEUS É LONGANIMO, MAS...</vt:lpstr>
      <vt:lpstr>DEUS É LONGANIMO, MAS...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PROFETAS MENORES</dc:title>
  <dc:creator>Pastor</dc:creator>
  <cp:lastModifiedBy>PR GEOVANI</cp:lastModifiedBy>
  <cp:revision>9</cp:revision>
  <dcterms:created xsi:type="dcterms:W3CDTF">2020-01-22T16:26:43Z</dcterms:created>
  <dcterms:modified xsi:type="dcterms:W3CDTF">2002-01-01T03:05:56Z</dcterms:modified>
</cp:coreProperties>
</file>